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4" r:id="rId5"/>
    <p:sldId id="265" r:id="rId6"/>
    <p:sldId id="260" r:id="rId7"/>
    <p:sldId id="262" r:id="rId8"/>
    <p:sldId id="261" r:id="rId9"/>
    <p:sldId id="263" r:id="rId10"/>
    <p:sldId id="258" r:id="rId11"/>
  </p:sldIdLst>
  <p:sldSz cx="12192000" cy="6858000"/>
  <p:notesSz cx="6797675" cy="99282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2pPr>
    <a:lvl3pPr marL="914332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3pPr>
    <a:lvl4pPr marL="1371498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4pPr>
    <a:lvl5pPr marL="1828664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5pPr>
    <a:lvl6pPr marL="2285830" algn="l" defTabSz="914332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6pPr>
    <a:lvl7pPr marL="2742994" algn="l" defTabSz="914332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7pPr>
    <a:lvl8pPr marL="3200160" algn="l" defTabSz="914332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8pPr>
    <a:lvl9pPr marL="3657327" algn="l" defTabSz="914332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as" initials="s" lastIdx="7" clrIdx="0"/>
  <p:cmAuthor id="1" name="huemer" initials="h" lastIdx="9" clrIdx="1"/>
  <p:cmAuthor id="2" name="asalbert" initials="a" lastIdx="4" clrIdx="2"/>
  <p:cmAuthor id="3" name="Helmut Mahringer" initials="HM" lastIdx="3" clrIdx="3">
    <p:extLst>
      <p:ext uri="{19B8F6BF-5375-455C-9EA6-DF929625EA0E}">
        <p15:presenceInfo xmlns:p15="http://schemas.microsoft.com/office/powerpoint/2012/main" userId="S::helmut.mahringer@wifo.ac.at::8834ed5d-1b4e-445c-83d0-488c9741d2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DA1F2"/>
    <a:srgbClr val="55AD96"/>
    <a:srgbClr val="000099"/>
    <a:srgbClr val="FF7D83"/>
    <a:srgbClr val="FFFF99"/>
    <a:srgbClr val="F0F0F0"/>
    <a:srgbClr val="E2E2E2"/>
    <a:srgbClr val="99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77673" autoAdjust="0"/>
  </p:normalViewPr>
  <p:slideViewPr>
    <p:cSldViewPr>
      <p:cViewPr varScale="1">
        <p:scale>
          <a:sx n="124" d="100"/>
          <a:sy n="124" d="100"/>
        </p:scale>
        <p:origin x="336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0" d="100"/>
          <a:sy n="70" d="100"/>
        </p:scale>
        <p:origin x="2532" y="312"/>
      </p:cViewPr>
      <p:guideLst>
        <p:guide orient="horz" pos="3120"/>
        <p:guide pos="214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543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80" y="4709279"/>
            <a:ext cx="4987925" cy="50696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03168" tIns="51581" rIns="103168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188" y="750888"/>
            <a:ext cx="6602412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43054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1433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507962" algn="l" defTabSz="101433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1014337" algn="l" defTabSz="101433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522299" algn="l" defTabSz="101433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2030261" algn="l" defTabSz="101433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rt, Datum">
            <a:extLst>
              <a:ext uri="{FF2B5EF4-FFF2-40B4-BE49-F238E27FC236}">
                <a16:creationId xmlns:a16="http://schemas.microsoft.com/office/drawing/2014/main" id="{73D8737D-9D7D-4E7C-A483-1AF51AA9C31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89279" y="6150238"/>
            <a:ext cx="10047034" cy="215444"/>
          </a:xfrm>
        </p:spPr>
        <p:txBody>
          <a:bodyPr>
            <a:spAutoFit/>
          </a:bodyPr>
          <a:lstStyle>
            <a:lvl1pPr marL="0" indent="0" algn="r"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Ort, Datum</a:t>
            </a:r>
            <a:endParaRPr lang="de-AT" dirty="0"/>
          </a:p>
        </p:txBody>
      </p:sp>
      <p:sp>
        <p:nvSpPr>
          <p:cNvPr id="40" name="Veranstaltung">
            <a:extLst>
              <a:ext uri="{FF2B5EF4-FFF2-40B4-BE49-F238E27FC236}">
                <a16:creationId xmlns:a16="http://schemas.microsoft.com/office/drawing/2014/main" id="{52630400-2604-475E-9D08-D0A2323D62D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9279" y="5823005"/>
            <a:ext cx="10047034" cy="215444"/>
          </a:xfrm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Veranstaltung</a:t>
            </a:r>
            <a:endParaRPr lang="de-AT" dirty="0"/>
          </a:p>
        </p:txBody>
      </p:sp>
      <p:sp>
        <p:nvSpPr>
          <p:cNvPr id="25" name="Untertitel">
            <a:extLst>
              <a:ext uri="{FF2B5EF4-FFF2-40B4-BE49-F238E27FC236}">
                <a16:creationId xmlns:a16="http://schemas.microsoft.com/office/drawing/2014/main" id="{7BD98186-5427-4DD4-998F-A36B1F9A5F8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089280" y="3429000"/>
            <a:ext cx="10047035" cy="307777"/>
          </a:xfr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Untertitel</a:t>
            </a:r>
            <a:endParaRPr lang="de-AT" dirty="0"/>
          </a:p>
        </p:txBody>
      </p:sp>
      <p:sp>
        <p:nvSpPr>
          <p:cNvPr id="3" name="Titel">
            <a:extLst>
              <a:ext uri="{FF2B5EF4-FFF2-40B4-BE49-F238E27FC236}">
                <a16:creationId xmlns:a16="http://schemas.microsoft.com/office/drawing/2014/main" id="{AF32CCAB-B911-4E1B-91B7-CD9ECF5FB9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3515" y="2799626"/>
            <a:ext cx="10047035" cy="492443"/>
          </a:xfrm>
        </p:spPr>
        <p:txBody>
          <a:bodyPr wrap="square" anchor="b" anchorCtr="0">
            <a:spAutoFit/>
          </a:bodyPr>
          <a:lstStyle>
            <a:lvl1pPr marL="0" indent="0">
              <a:spcBef>
                <a:spcPts val="0"/>
              </a:spcBef>
              <a:buNone/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Titel</a:t>
            </a:r>
            <a:endParaRPr lang="de-AT" dirty="0"/>
          </a:p>
        </p:txBody>
      </p:sp>
      <p:sp>
        <p:nvSpPr>
          <p:cNvPr id="11" name="Untertitel">
            <a:extLst>
              <a:ext uri="{FF2B5EF4-FFF2-40B4-BE49-F238E27FC236}">
                <a16:creationId xmlns:a16="http://schemas.microsoft.com/office/drawing/2014/main" id="{3F82D021-E33E-4E2C-8A38-D5A741D8752B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089278" y="4882827"/>
            <a:ext cx="10047035" cy="307777"/>
          </a:xfr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Vorname Nachname</a:t>
            </a:r>
            <a:endParaRPr lang="de-AT" dirty="0"/>
          </a:p>
        </p:txBody>
      </p:sp>
      <p:pic>
        <p:nvPicPr>
          <p:cNvPr id="10" name="WIFO-Logo engl." hidden="1">
            <a:extLst>
              <a:ext uri="{FF2B5EF4-FFF2-40B4-BE49-F238E27FC236}">
                <a16:creationId xmlns:a16="http://schemas.microsoft.com/office/drawing/2014/main" id="{A0DC68F1-BCF7-4F43-984E-2CF31F89C2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79" y="933213"/>
            <a:ext cx="3898353" cy="394606"/>
          </a:xfrm>
          <a:prstGeom prst="rect">
            <a:avLst/>
          </a:prstGeom>
        </p:spPr>
      </p:pic>
      <p:pic>
        <p:nvPicPr>
          <p:cNvPr id="12" name="WIFO-Logo dt." hidden="1">
            <a:extLst>
              <a:ext uri="{FF2B5EF4-FFF2-40B4-BE49-F238E27FC236}">
                <a16:creationId xmlns:a16="http://schemas.microsoft.com/office/drawing/2014/main" id="{F1D23A34-36F1-4CBC-9876-3B46BAC0A7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79" y="893000"/>
            <a:ext cx="4505609" cy="41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743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weiß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WIFO-Logo">
            <a:extLst>
              <a:ext uri="{FF2B5EF4-FFF2-40B4-BE49-F238E27FC236}">
                <a16:creationId xmlns:a16="http://schemas.microsoft.com/office/drawing/2014/main" id="{5F31CA52-30ED-4E59-96CF-B9462F6222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711" y="6469722"/>
            <a:ext cx="1242257" cy="306063"/>
          </a:xfrm>
          <a:prstGeom prst="rect">
            <a:avLst/>
          </a:prstGeom>
        </p:spPr>
      </p:pic>
      <p:sp>
        <p:nvSpPr>
          <p:cNvPr id="17" name="Seitenzahl">
            <a:extLst>
              <a:ext uri="{FF2B5EF4-FFF2-40B4-BE49-F238E27FC236}">
                <a16:creationId xmlns:a16="http://schemas.microsoft.com/office/drawing/2014/main" id="{163CBC40-FDFC-4005-96B1-33EE7781871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5688" y="6510827"/>
            <a:ext cx="2836528" cy="223851"/>
          </a:xfrm>
          <a:prstGeom prst="rect">
            <a:avLst/>
          </a:prstGeom>
        </p:spPr>
        <p:txBody>
          <a:bodyPr lIns="0" anchor="ctr" anchorCtr="0"/>
          <a:lstStyle>
            <a:lvl1pPr>
              <a:defRPr sz="1200">
                <a:solidFill>
                  <a:schemeClr val="tx2"/>
                </a:solidFill>
                <a:latin typeface="+mj-lt"/>
              </a:defRPr>
            </a:lvl1pPr>
          </a:lstStyle>
          <a:p>
            <a:fld id="{C9F91E4A-88BB-4FCF-AFA9-B14D075BD722}" type="slidenum">
              <a:rPr lang="de-AT" smtClean="0"/>
              <a:pPr/>
              <a:t>‹Nr.›</a:t>
            </a:fld>
            <a:endParaRPr lang="de-AT" dirty="0"/>
          </a:p>
        </p:txBody>
      </p:sp>
      <p:cxnSp>
        <p:nvCxnSpPr>
          <p:cNvPr id="14" name="Trennlinie">
            <a:extLst>
              <a:ext uri="{FF2B5EF4-FFF2-40B4-BE49-F238E27FC236}">
                <a16:creationId xmlns:a16="http://schemas.microsoft.com/office/drawing/2014/main" id="{5E71EAAB-14A8-4351-8717-B7417884431F}"/>
              </a:ext>
            </a:extLst>
          </p:cNvPr>
          <p:cNvCxnSpPr>
            <a:cxnSpLocks/>
          </p:cNvCxnSpPr>
          <p:nvPr userDrawn="1"/>
        </p:nvCxnSpPr>
        <p:spPr>
          <a:xfrm>
            <a:off x="0" y="980728"/>
            <a:ext cx="12192000" cy="0"/>
          </a:xfrm>
          <a:prstGeom prst="line">
            <a:avLst/>
          </a:prstGeom>
          <a:ln w="28575">
            <a:solidFill>
              <a:srgbClr val="386C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lieninhalt">
            <a:extLst>
              <a:ext uri="{FF2B5EF4-FFF2-40B4-BE49-F238E27FC236}">
                <a16:creationId xmlns:a16="http://schemas.microsoft.com/office/drawing/2014/main" id="{A9186B17-CBD9-439A-A3FA-5B34D438BD5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55689" y="1196752"/>
            <a:ext cx="10080624" cy="514346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de-DE" dirty="0"/>
              <a:t>Text</a:t>
            </a:r>
            <a:endParaRPr lang="de-AT" dirty="0"/>
          </a:p>
        </p:txBody>
      </p:sp>
      <p:sp>
        <p:nvSpPr>
          <p:cNvPr id="2" name="Folientitel"/>
          <p:cNvSpPr>
            <a:spLocks noGrp="1"/>
          </p:cNvSpPr>
          <p:nvPr>
            <p:ph type="title" hasCustomPrompt="1"/>
          </p:nvPr>
        </p:nvSpPr>
        <p:spPr bwMode="gray">
          <a:xfrm>
            <a:off x="1055688" y="70751"/>
            <a:ext cx="10080625" cy="821580"/>
          </a:xfrm>
          <a:solidFill>
            <a:schemeClr val="bg1"/>
          </a:solidFill>
        </p:spPr>
        <p:txBody>
          <a:bodyPr/>
          <a:lstStyle>
            <a:lvl1pPr marL="0" indent="0">
              <a:defRPr sz="2400" b="1"/>
            </a:lvl1pPr>
          </a:lstStyle>
          <a:p>
            <a:r>
              <a:rPr lang="de-DE" dirty="0"/>
              <a:t>Folientitel</a:t>
            </a:r>
            <a:br>
              <a:rPr lang="de-DE" dirty="0"/>
            </a:br>
            <a:r>
              <a:rPr lang="de-DE" dirty="0"/>
              <a:t>(Untertitel ggf. nicht fett)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31058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 1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witteraccount" hidden="1">
            <a:extLst>
              <a:ext uri="{FF2B5EF4-FFF2-40B4-BE49-F238E27FC236}">
                <a16:creationId xmlns:a16="http://schemas.microsoft.com/office/drawing/2014/main" id="{139B8C02-2370-4602-9BA3-94086F5051A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151784" y="5177283"/>
            <a:ext cx="1639873" cy="221599"/>
          </a:xfrm>
        </p:spPr>
        <p:txBody>
          <a:bodyPr wrap="non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@</a:t>
            </a:r>
            <a:r>
              <a:rPr lang="de-DE" dirty="0" err="1"/>
              <a:t>Accountname</a:t>
            </a:r>
            <a:endParaRPr lang="de-DE" dirty="0"/>
          </a:p>
        </p:txBody>
      </p:sp>
      <p:pic>
        <p:nvPicPr>
          <p:cNvPr id="26" name="Twitterlogo" hidden="1">
            <a:extLst>
              <a:ext uri="{FF2B5EF4-FFF2-40B4-BE49-F238E27FC236}">
                <a16:creationId xmlns:a16="http://schemas.microsoft.com/office/drawing/2014/main" id="{0CCCA2DB-05A9-4FA7-9689-69A7BC41C8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4642" y="5160188"/>
            <a:ext cx="313645" cy="255790"/>
          </a:xfrm>
          <a:prstGeom prst="rect">
            <a:avLst/>
          </a:prstGeom>
        </p:spPr>
      </p:pic>
      <p:sp>
        <p:nvSpPr>
          <p:cNvPr id="15" name="Persönliche Website">
            <a:extLst>
              <a:ext uri="{FF2B5EF4-FFF2-40B4-BE49-F238E27FC236}">
                <a16:creationId xmlns:a16="http://schemas.microsoft.com/office/drawing/2014/main" id="{9FAD6E8D-8232-403F-B944-C69080D94C7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635592" y="4869160"/>
            <a:ext cx="6408712" cy="221599"/>
          </a:xfrm>
        </p:spPr>
        <p:txBody>
          <a:bodyPr wrap="square" anchor="ctr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https://www.wifo.ac.at/vorname_nachname</a:t>
            </a:r>
          </a:p>
        </p:txBody>
      </p:sp>
      <p:sp>
        <p:nvSpPr>
          <p:cNvPr id="45" name="E-Mail-Adresse">
            <a:extLst>
              <a:ext uri="{FF2B5EF4-FFF2-40B4-BE49-F238E27FC236}">
                <a16:creationId xmlns:a16="http://schemas.microsoft.com/office/drawing/2014/main" id="{9D453D28-C8A6-42F2-9E59-E19DEEEE5F0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35592" y="4025231"/>
            <a:ext cx="6408712" cy="276999"/>
          </a:xfrm>
        </p:spPr>
        <p:txBody>
          <a:bodyPr wrap="none"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vorname.nachname@wifo.ac.at</a:t>
            </a:r>
          </a:p>
        </p:txBody>
      </p:sp>
      <p:sp>
        <p:nvSpPr>
          <p:cNvPr id="14" name="Telefonnummer">
            <a:extLst>
              <a:ext uri="{FF2B5EF4-FFF2-40B4-BE49-F238E27FC236}">
                <a16:creationId xmlns:a16="http://schemas.microsoft.com/office/drawing/2014/main" id="{7A5D1CB1-6123-4DF2-814B-7947B37103A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635598" y="4431537"/>
            <a:ext cx="6408706" cy="221599"/>
          </a:xfrm>
        </p:spPr>
        <p:txBody>
          <a:bodyPr wrap="square" anchor="ctr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(+43 1) 798 26 01 - DW</a:t>
            </a:r>
          </a:p>
        </p:txBody>
      </p:sp>
      <p:sp>
        <p:nvSpPr>
          <p:cNvPr id="5" name="Vorname Nachname">
            <a:extLst>
              <a:ext uri="{FF2B5EF4-FFF2-40B4-BE49-F238E27FC236}">
                <a16:creationId xmlns:a16="http://schemas.microsoft.com/office/drawing/2014/main" id="{20E4D36D-6F19-4613-B529-1046364BC5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5592" y="3356992"/>
            <a:ext cx="6408712" cy="434263"/>
          </a:xfrm>
        </p:spPr>
        <p:txBody>
          <a:bodyPr wrap="none" numCol="1" spcCol="72000"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Vorname Nachname</a:t>
            </a:r>
          </a:p>
        </p:txBody>
      </p:sp>
      <p:pic>
        <p:nvPicPr>
          <p:cNvPr id="11" name="WIFO-Logo dt." hidden="1">
            <a:extLst>
              <a:ext uri="{FF2B5EF4-FFF2-40B4-BE49-F238E27FC236}">
                <a16:creationId xmlns:a16="http://schemas.microsoft.com/office/drawing/2014/main" id="{FEF6ABA8-0C9D-49EC-8B7E-8AB8401BF8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660" y="948041"/>
            <a:ext cx="3963979" cy="1099041"/>
          </a:xfrm>
          <a:prstGeom prst="rect">
            <a:avLst/>
          </a:prstGeom>
        </p:spPr>
      </p:pic>
      <p:pic>
        <p:nvPicPr>
          <p:cNvPr id="12" name="WIFO-Logo engl." hidden="1">
            <a:extLst>
              <a:ext uri="{FF2B5EF4-FFF2-40B4-BE49-F238E27FC236}">
                <a16:creationId xmlns:a16="http://schemas.microsoft.com/office/drawing/2014/main" id="{FFDC03B9-EE1E-478A-951C-20AACA23A9A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661" y="936900"/>
            <a:ext cx="3189994" cy="1056653"/>
          </a:xfrm>
          <a:prstGeom prst="rect">
            <a:avLst/>
          </a:prstGeom>
        </p:spPr>
      </p:pic>
      <p:pic>
        <p:nvPicPr>
          <p:cNvPr id="24" name="WIFO-Logo mit Adresse" hidden="1">
            <a:extLst>
              <a:ext uri="{FF2B5EF4-FFF2-40B4-BE49-F238E27FC236}">
                <a16:creationId xmlns:a16="http://schemas.microsoft.com/office/drawing/2014/main" id="{BD2E5C3C-1EFA-4735-B4B3-0CFBB4395C7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135" y="946731"/>
            <a:ext cx="5056001" cy="112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16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 2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witteraccount 2" hidden="1">
            <a:extLst>
              <a:ext uri="{FF2B5EF4-FFF2-40B4-BE49-F238E27FC236}">
                <a16:creationId xmlns:a16="http://schemas.microsoft.com/office/drawing/2014/main" id="{139B8C02-2370-4602-9BA3-94086F5051A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680176" y="5170815"/>
            <a:ext cx="1639873" cy="221599"/>
          </a:xfrm>
        </p:spPr>
        <p:txBody>
          <a:bodyPr wrap="non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@</a:t>
            </a:r>
            <a:r>
              <a:rPr lang="de-DE" dirty="0" err="1"/>
              <a:t>Accountname</a:t>
            </a:r>
            <a:endParaRPr lang="de-DE" dirty="0"/>
          </a:p>
        </p:txBody>
      </p:sp>
      <p:pic>
        <p:nvPicPr>
          <p:cNvPr id="19" name="Twitterlogo 2" hidden="1">
            <a:extLst>
              <a:ext uri="{FF2B5EF4-FFF2-40B4-BE49-F238E27FC236}">
                <a16:creationId xmlns:a16="http://schemas.microsoft.com/office/drawing/2014/main" id="{87E66ECB-0E80-4DDE-B5FC-A8D76F80A9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1180" y="5145993"/>
            <a:ext cx="288639" cy="235398"/>
          </a:xfrm>
          <a:prstGeom prst="rect">
            <a:avLst/>
          </a:prstGeom>
        </p:spPr>
      </p:pic>
      <p:sp>
        <p:nvSpPr>
          <p:cNvPr id="59" name="Persönliche Website 2">
            <a:extLst>
              <a:ext uri="{FF2B5EF4-FFF2-40B4-BE49-F238E27FC236}">
                <a16:creationId xmlns:a16="http://schemas.microsoft.com/office/drawing/2014/main" id="{250C95E5-7073-4285-A06E-06A2DC7DAD0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7227361" y="4877125"/>
            <a:ext cx="4773295" cy="221599"/>
          </a:xfrm>
        </p:spPr>
        <p:txBody>
          <a:bodyPr wrap="square" anchor="ctr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www.wifo.ac.at/vorname_nachname</a:t>
            </a:r>
          </a:p>
        </p:txBody>
      </p:sp>
      <p:sp>
        <p:nvSpPr>
          <p:cNvPr id="55" name="E-Mail-Adresse 2">
            <a:extLst>
              <a:ext uri="{FF2B5EF4-FFF2-40B4-BE49-F238E27FC236}">
                <a16:creationId xmlns:a16="http://schemas.microsoft.com/office/drawing/2014/main" id="{72D4CA54-0FBD-46E9-AB57-42BBE972DE33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227354" y="4029700"/>
            <a:ext cx="4773295" cy="211980"/>
          </a:xfrm>
        </p:spPr>
        <p:txBody>
          <a:bodyPr wrap="none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vorname.nachname@wifo.ac.at</a:t>
            </a:r>
          </a:p>
        </p:txBody>
      </p:sp>
      <p:sp>
        <p:nvSpPr>
          <p:cNvPr id="56" name="Telefonnummer 2">
            <a:extLst>
              <a:ext uri="{FF2B5EF4-FFF2-40B4-BE49-F238E27FC236}">
                <a16:creationId xmlns:a16="http://schemas.microsoft.com/office/drawing/2014/main" id="{3216EFC8-9666-4B57-8A4D-C1DD706DFE0D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227354" y="4361836"/>
            <a:ext cx="4773295" cy="221599"/>
          </a:xfrm>
        </p:spPr>
        <p:txBody>
          <a:bodyPr wrap="square" anchor="ctr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(+43 1) 798 26 01 - DW</a:t>
            </a:r>
          </a:p>
        </p:txBody>
      </p:sp>
      <p:sp>
        <p:nvSpPr>
          <p:cNvPr id="54" name="Vorname Nachname 2">
            <a:extLst>
              <a:ext uri="{FF2B5EF4-FFF2-40B4-BE49-F238E27FC236}">
                <a16:creationId xmlns:a16="http://schemas.microsoft.com/office/drawing/2014/main" id="{5D2B0D81-8C4C-45D4-86F4-785AEDA846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27355" y="3429001"/>
            <a:ext cx="4773295" cy="344704"/>
          </a:xfrm>
        </p:spPr>
        <p:txBody>
          <a:bodyPr wrap="none" numCol="1" spcCol="7200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7" name="Twitteraccount 1" hidden="1">
            <a:extLst>
              <a:ext uri="{FF2B5EF4-FFF2-40B4-BE49-F238E27FC236}">
                <a16:creationId xmlns:a16="http://schemas.microsoft.com/office/drawing/2014/main" id="{D754338C-2B95-4DA1-BFE4-B00DF0795649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143672" y="5143074"/>
            <a:ext cx="1639873" cy="221599"/>
          </a:xfrm>
        </p:spPr>
        <p:txBody>
          <a:bodyPr wrap="none"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@</a:t>
            </a:r>
            <a:r>
              <a:rPr lang="de-DE" dirty="0" err="1"/>
              <a:t>Accountname</a:t>
            </a:r>
            <a:endParaRPr lang="de-DE" dirty="0"/>
          </a:p>
        </p:txBody>
      </p:sp>
      <p:pic>
        <p:nvPicPr>
          <p:cNvPr id="58" name="Twitterlogo 1" hidden="1">
            <a:extLst>
              <a:ext uri="{FF2B5EF4-FFF2-40B4-BE49-F238E27FC236}">
                <a16:creationId xmlns:a16="http://schemas.microsoft.com/office/drawing/2014/main" id="{6E5FC89B-0643-49C0-BCA7-6926836FF1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9376" y="5129275"/>
            <a:ext cx="288639" cy="235398"/>
          </a:xfrm>
          <a:prstGeom prst="rect">
            <a:avLst/>
          </a:prstGeom>
        </p:spPr>
      </p:pic>
      <p:sp>
        <p:nvSpPr>
          <p:cNvPr id="15" name="Persönliche Website 1">
            <a:extLst>
              <a:ext uri="{FF2B5EF4-FFF2-40B4-BE49-F238E27FC236}">
                <a16:creationId xmlns:a16="http://schemas.microsoft.com/office/drawing/2014/main" id="{9FAD6E8D-8232-403F-B944-C69080D94C7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719381" y="4869160"/>
            <a:ext cx="4384731" cy="221599"/>
          </a:xfrm>
        </p:spPr>
        <p:txBody>
          <a:bodyPr wrap="square" anchor="ctr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www.wifo.ac.at/vorname_nachname</a:t>
            </a:r>
          </a:p>
        </p:txBody>
      </p:sp>
      <p:sp>
        <p:nvSpPr>
          <p:cNvPr id="14" name="Telefonnummer 1">
            <a:extLst>
              <a:ext uri="{FF2B5EF4-FFF2-40B4-BE49-F238E27FC236}">
                <a16:creationId xmlns:a16="http://schemas.microsoft.com/office/drawing/2014/main" id="{7A5D1CB1-6123-4DF2-814B-7947B37103A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719381" y="4361837"/>
            <a:ext cx="4384731" cy="221599"/>
          </a:xfrm>
        </p:spPr>
        <p:txBody>
          <a:bodyPr wrap="square" anchor="ctr" anchorCtr="0">
            <a:sp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(+43 1) 798 26 01 - DW</a:t>
            </a:r>
          </a:p>
        </p:txBody>
      </p:sp>
      <p:sp>
        <p:nvSpPr>
          <p:cNvPr id="45" name="E-Mail-Adresse 1">
            <a:extLst>
              <a:ext uri="{FF2B5EF4-FFF2-40B4-BE49-F238E27FC236}">
                <a16:creationId xmlns:a16="http://schemas.microsoft.com/office/drawing/2014/main" id="{9D453D28-C8A6-42F2-9E59-E19DEEEE5F0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719379" y="4005064"/>
            <a:ext cx="4384733" cy="236616"/>
          </a:xfrm>
        </p:spPr>
        <p:txBody>
          <a:bodyPr wrap="none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vorname.nachname@wifo.ac.at</a:t>
            </a:r>
          </a:p>
        </p:txBody>
      </p:sp>
      <p:sp>
        <p:nvSpPr>
          <p:cNvPr id="5" name="Vorname Nachname 1">
            <a:extLst>
              <a:ext uri="{FF2B5EF4-FFF2-40B4-BE49-F238E27FC236}">
                <a16:creationId xmlns:a16="http://schemas.microsoft.com/office/drawing/2014/main" id="{20E4D36D-6F19-4613-B529-1046364BC5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19379" y="3429000"/>
            <a:ext cx="4384733" cy="344705"/>
          </a:xfrm>
        </p:spPr>
        <p:txBody>
          <a:bodyPr wrap="none" numCol="1" spcCol="7200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Vorname Nachname</a:t>
            </a:r>
          </a:p>
        </p:txBody>
      </p:sp>
      <p:pic>
        <p:nvPicPr>
          <p:cNvPr id="24" name="WIFO-Logo mit Adresse" hidden="1">
            <a:extLst>
              <a:ext uri="{FF2B5EF4-FFF2-40B4-BE49-F238E27FC236}">
                <a16:creationId xmlns:a16="http://schemas.microsoft.com/office/drawing/2014/main" id="{BD2E5C3C-1EFA-4735-B4B3-0CFBB4395C7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980728"/>
            <a:ext cx="5296124" cy="1181529"/>
          </a:xfrm>
          <a:prstGeom prst="rect">
            <a:avLst/>
          </a:prstGeom>
        </p:spPr>
      </p:pic>
      <p:pic>
        <p:nvPicPr>
          <p:cNvPr id="3" name="WIFO-Logo engl." hidden="1">
            <a:extLst>
              <a:ext uri="{FF2B5EF4-FFF2-40B4-BE49-F238E27FC236}">
                <a16:creationId xmlns:a16="http://schemas.microsoft.com/office/drawing/2014/main" id="{E991C0C1-A11C-4793-A8BF-BF5358622D9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42" y="982977"/>
            <a:ext cx="2952626" cy="978027"/>
          </a:xfrm>
          <a:prstGeom prst="rect">
            <a:avLst/>
          </a:prstGeom>
        </p:spPr>
      </p:pic>
      <p:pic>
        <p:nvPicPr>
          <p:cNvPr id="18" name="WIFO-Logo dt.">
            <a:extLst>
              <a:ext uri="{FF2B5EF4-FFF2-40B4-BE49-F238E27FC236}">
                <a16:creationId xmlns:a16="http://schemas.microsoft.com/office/drawing/2014/main" id="{0BA49917-CB67-4FAB-9FCF-979D5CD4E25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42" y="982978"/>
            <a:ext cx="3527509" cy="97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7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olieninhalt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688" y="1844824"/>
            <a:ext cx="10080625" cy="14619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 dirty="0"/>
              <a:t>1. Ebene 20 Pt.</a:t>
            </a:r>
          </a:p>
          <a:p>
            <a:pPr lvl="1"/>
            <a:r>
              <a:rPr lang="de-DE" dirty="0"/>
              <a:t>2. Ebene 18 Pt.</a:t>
            </a:r>
          </a:p>
          <a:p>
            <a:pPr lvl="2"/>
            <a:r>
              <a:rPr lang="de-DE" dirty="0"/>
              <a:t>3. Ebene 16 Pt.</a:t>
            </a:r>
          </a:p>
          <a:p>
            <a:pPr lvl="3"/>
            <a:r>
              <a:rPr lang="de-DE" dirty="0"/>
              <a:t>4. Ebene 14 Pt.</a:t>
            </a:r>
          </a:p>
          <a:p>
            <a:pPr lvl="4"/>
            <a:r>
              <a:rPr lang="de-DE" dirty="0"/>
              <a:t>5. Ebene 12 Pt.</a:t>
            </a:r>
            <a:endParaRPr lang="en-US" dirty="0"/>
          </a:p>
        </p:txBody>
      </p:sp>
      <p:sp>
        <p:nvSpPr>
          <p:cNvPr id="1080" name="Folientitel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733414"/>
            <a:ext cx="10080625" cy="96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Folientitel 24 Pt. fett</a:t>
            </a:r>
            <a:br>
              <a:rPr lang="de-DE" dirty="0"/>
            </a:br>
            <a:r>
              <a:rPr lang="de-DE" dirty="0"/>
              <a:t>Untertitel ggf. nicht fett</a:t>
            </a:r>
          </a:p>
        </p:txBody>
      </p:sp>
    </p:spTree>
    <p:extLst>
      <p:ext uri="{BB962C8B-B14F-4D97-AF65-F5344CB8AC3E}">
        <p14:creationId xmlns:p14="http://schemas.microsoft.com/office/powerpoint/2010/main" val="107455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70" r:id="rId4"/>
  </p:sldLayoutIdLst>
  <p:hf hdr="0"/>
  <p:txStyles>
    <p:titleStyle>
      <a:lvl1pPr marL="0" indent="0" algn="l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2pPr>
      <a:lvl3pPr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3pPr>
      <a:lvl4pPr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4pPr>
      <a:lvl5pPr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5pPr>
      <a:lvl6pPr marL="609539"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6pPr>
      <a:lvl7pPr marL="1219080"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7pPr>
      <a:lvl8pPr marL="1828618"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8pPr>
      <a:lvl9pPr marL="2438158" algn="r" defTabSz="1263524" rtl="0" eaLnBrk="1" fontAlgn="base" hangingPunct="1">
        <a:spcBef>
          <a:spcPct val="0"/>
        </a:spcBef>
        <a:spcAft>
          <a:spcPct val="0"/>
        </a:spcAft>
        <a:tabLst>
          <a:tab pos="11284941" algn="r"/>
        </a:tabLst>
        <a:defRPr sz="3733" b="1">
          <a:solidFill>
            <a:schemeClr val="accent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lnSpc>
          <a:spcPct val="100000"/>
        </a:lnSpc>
        <a:spcBef>
          <a:spcPct val="50000"/>
        </a:spcBef>
        <a:spcAft>
          <a:spcPct val="0"/>
        </a:spcAft>
        <a:buClr>
          <a:schemeClr val="tx2"/>
        </a:buClr>
        <a:buSzPct val="100000"/>
        <a:buFont typeface="Century Gothic" panose="020B0502020202020204" pitchFamily="34" charset="0"/>
        <a:buChar char="■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751343" indent="-298419" algn="l" rtl="0" eaLnBrk="1" fontAlgn="base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tx2"/>
        </a:buClr>
        <a:buSzPct val="100000"/>
        <a:buFont typeface="Century Gothic" panose="020B0502020202020204" pitchFamily="34" charset="0"/>
        <a:buChar char="■"/>
        <a:defRPr sz="1800" b="0">
          <a:solidFill>
            <a:schemeClr val="tx1"/>
          </a:solidFill>
          <a:latin typeface="+mn-lt"/>
        </a:defRPr>
      </a:lvl2pPr>
      <a:lvl3pPr marL="1310089" indent="-298419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100000"/>
        <a:buFont typeface="Symbol" panose="05050102010706020507" pitchFamily="18" charset="2"/>
        <a:buChar char="-"/>
        <a:defRPr sz="1600">
          <a:solidFill>
            <a:schemeClr val="tx1"/>
          </a:solidFill>
          <a:latin typeface="+mn-lt"/>
        </a:defRPr>
      </a:lvl3pPr>
      <a:lvl4pPr marL="1809596" indent="-285750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100000"/>
        <a:buFont typeface="Symbol" panose="05050102010706020507" pitchFamily="18" charset="2"/>
        <a:buChar char="-"/>
        <a:defRPr sz="1400">
          <a:solidFill>
            <a:schemeClr val="tx1"/>
          </a:solidFill>
          <a:latin typeface="+mn-lt"/>
        </a:defRPr>
      </a:lvl4pPr>
      <a:lvl5pPr marL="2241327" indent="-213764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200">
          <a:solidFill>
            <a:schemeClr val="tx1"/>
          </a:solidFill>
          <a:latin typeface="+mn-lt"/>
        </a:defRPr>
      </a:lvl5pPr>
      <a:lvl6pPr marL="2850863" indent="-213764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2133">
          <a:solidFill>
            <a:schemeClr val="tx1"/>
          </a:solidFill>
          <a:latin typeface="+mn-lt"/>
        </a:defRPr>
      </a:lvl6pPr>
      <a:lvl7pPr marL="3460404" indent="-213764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2133">
          <a:solidFill>
            <a:schemeClr val="tx1"/>
          </a:solidFill>
          <a:latin typeface="+mn-lt"/>
        </a:defRPr>
      </a:lvl7pPr>
      <a:lvl8pPr marL="4069946" indent="-213764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2133">
          <a:solidFill>
            <a:schemeClr val="tx1"/>
          </a:solidFill>
          <a:latin typeface="+mn-lt"/>
        </a:defRPr>
      </a:lvl8pPr>
      <a:lvl9pPr marL="4679486" indent="-213764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2133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0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8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8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6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5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1" algn="l" defTabSz="121908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6" userDrawn="1">
          <p15:clr>
            <a:srgbClr val="F26B43"/>
          </p15:clr>
        </p15:guide>
        <p15:guide id="2" pos="701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50222A-B88C-4663-930A-427E00560E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AK Wien, 15.06.2023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491F25-7106-445C-9297-30C6F593F8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AT" dirty="0"/>
              <a:t>Studienpräsentation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D6C3B75-C123-4220-BB5F-7854C9CAC85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de-AT" dirty="0"/>
              <a:t>Studie im Auftrag der Kammer für Arbeiter und Angestellte Wien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854244F-DAA9-40DB-8615-8C2553BF2F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3515" y="2307185"/>
            <a:ext cx="10047035" cy="984885"/>
          </a:xfrm>
        </p:spPr>
        <p:txBody>
          <a:bodyPr/>
          <a:lstStyle/>
          <a:p>
            <a:r>
              <a:rPr lang="de-AT" dirty="0"/>
              <a:t>Makroökonomische Effekte einer Arbeitszeitanpassung in Österreich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91409A5-3E4D-4F57-A5F3-9E25F2931951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e-AT" dirty="0"/>
              <a:t>Stefan Ederer</a:t>
            </a:r>
          </a:p>
        </p:txBody>
      </p:sp>
      <p:pic>
        <p:nvPicPr>
          <p:cNvPr id="7" name="WIFO-Logo engl." hidden="1">
            <a:extLst>
              <a:ext uri="{FF2B5EF4-FFF2-40B4-BE49-F238E27FC236}">
                <a16:creationId xmlns:a16="http://schemas.microsoft.com/office/drawing/2014/main" id="{B66E261C-4AA5-411D-AFE3-044B290B75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79" y="933213"/>
            <a:ext cx="3898353" cy="394606"/>
          </a:xfrm>
          <a:prstGeom prst="rect">
            <a:avLst/>
          </a:prstGeom>
        </p:spPr>
      </p:pic>
      <p:pic>
        <p:nvPicPr>
          <p:cNvPr id="8" name="WIFO-Logo dt.">
            <a:extLst>
              <a:ext uri="{FF2B5EF4-FFF2-40B4-BE49-F238E27FC236}">
                <a16:creationId xmlns:a16="http://schemas.microsoft.com/office/drawing/2014/main" id="{B27B615F-347C-43AC-83BD-735BFD27D6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79" y="893000"/>
            <a:ext cx="4505609" cy="41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11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07AECE59-B11A-4D51-900E-62F1D2E3F233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B26117E7-F429-41F0-AB53-888A9135A3B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635592" y="4856849"/>
            <a:ext cx="6408712" cy="246221"/>
          </a:xfrm>
        </p:spPr>
        <p:txBody>
          <a:bodyPr/>
          <a:lstStyle/>
          <a:p>
            <a:r>
              <a:rPr lang="de-AT" dirty="0"/>
              <a:t>https://www.wifo.ac.at/stefan_ederer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14858F4B-E104-4292-9455-E1EC6ED4316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AT" dirty="0"/>
              <a:t>stefan.ederer@wifo.ac.at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8FDF4717-5C9B-41A9-9980-8847DBAD572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635598" y="4419226"/>
            <a:ext cx="6408706" cy="246221"/>
          </a:xfrm>
        </p:spPr>
        <p:txBody>
          <a:bodyPr/>
          <a:lstStyle/>
          <a:p>
            <a:r>
              <a:rPr lang="de-AT" dirty="0"/>
              <a:t>(+43) 1 798 26 01 - 464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9DD8608-42B0-4A02-BE5F-CC295321F2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AT" dirty="0"/>
              <a:t>Dr. Stefan Ederer</a:t>
            </a:r>
          </a:p>
        </p:txBody>
      </p:sp>
      <p:pic>
        <p:nvPicPr>
          <p:cNvPr id="6" name="WIFO-Logo dt.">
            <a:extLst>
              <a:ext uri="{FF2B5EF4-FFF2-40B4-BE49-F238E27FC236}">
                <a16:creationId xmlns:a16="http://schemas.microsoft.com/office/drawing/2014/main" id="{411CD31E-FE2C-4B3A-9081-3F3673CA5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660" y="948041"/>
            <a:ext cx="3963979" cy="1099041"/>
          </a:xfrm>
          <a:prstGeom prst="rect">
            <a:avLst/>
          </a:prstGeom>
        </p:spPr>
      </p:pic>
      <p:pic>
        <p:nvPicPr>
          <p:cNvPr id="7" name="WIFO-Logo engl." hidden="1">
            <a:extLst>
              <a:ext uri="{FF2B5EF4-FFF2-40B4-BE49-F238E27FC236}">
                <a16:creationId xmlns:a16="http://schemas.microsoft.com/office/drawing/2014/main" id="{49F1AA01-A0CE-4279-8C66-F216E0332E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661" y="936900"/>
            <a:ext cx="3189994" cy="1056653"/>
          </a:xfrm>
          <a:prstGeom prst="rect">
            <a:avLst/>
          </a:prstGeom>
        </p:spPr>
      </p:pic>
      <p:pic>
        <p:nvPicPr>
          <p:cNvPr id="8" name="WIFO-Logo mit Adresse" hidden="1">
            <a:extLst>
              <a:ext uri="{FF2B5EF4-FFF2-40B4-BE49-F238E27FC236}">
                <a16:creationId xmlns:a16="http://schemas.microsoft.com/office/drawing/2014/main" id="{07B6D121-43E8-49C8-858C-06FF1ADDA2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135" y="946731"/>
            <a:ext cx="5056001" cy="112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38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AB28D93-314F-44F1-9479-C5A14C3D5F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CF262F-98F9-4540-90DE-99D3BDB7C8D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AT" dirty="0"/>
              <a:t>Vergleich der normalerweise geleisteten und der gewünschten Arbeitszeiten auf der individuellen Ebene (laut Mikrozensus-Arbeitskräfteerhebung)</a:t>
            </a:r>
          </a:p>
          <a:p>
            <a:r>
              <a:rPr lang="de-AT" dirty="0"/>
              <a:t>Differenz = Ausmaß der gewünschten Arbeitszeitveränderung</a:t>
            </a:r>
          </a:p>
          <a:p>
            <a:r>
              <a:rPr lang="de-AT" dirty="0"/>
              <a:t>Sowohl Erhöhung als auch Reduktion berücksichtigt</a:t>
            </a:r>
          </a:p>
          <a:p>
            <a:r>
              <a:rPr lang="de-AT" dirty="0"/>
              <a:t>Durchschnittliche Reduktion je volkswirtschaftlichem Sektor (ÖNACE 2-Steller) als Ausgangspunkt für Simulation mittels makroökonomischem Modell</a:t>
            </a:r>
          </a:p>
          <a:p>
            <a:r>
              <a:rPr lang="de-AT" dirty="0"/>
              <a:t>Gesamtwirtschaftliche Ergebnisse als Abweichung von der Basislösung des Modells</a:t>
            </a:r>
          </a:p>
          <a:p>
            <a:r>
              <a:rPr lang="de-AT" dirty="0"/>
              <a:t>Mehrere Szenarien:</a:t>
            </a:r>
          </a:p>
          <a:p>
            <a:pPr lvl="1"/>
            <a:r>
              <a:rPr lang="de-AT" dirty="0"/>
              <a:t>Lohnausgleich</a:t>
            </a:r>
          </a:p>
          <a:p>
            <a:pPr lvl="1"/>
            <a:r>
              <a:rPr lang="de-AT" dirty="0"/>
              <a:t>Arbeitskräfteangebot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68C0DAE-9C97-426B-BBB4-2E3E61A3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Methodische Vorgehensweise</a:t>
            </a:r>
          </a:p>
        </p:txBody>
      </p:sp>
    </p:spTree>
    <p:extLst>
      <p:ext uri="{BB962C8B-B14F-4D97-AF65-F5344CB8AC3E}">
        <p14:creationId xmlns:p14="http://schemas.microsoft.com/office/powerpoint/2010/main" val="116115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55723D3-1CCC-B368-883A-965089BE7FE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3</a:t>
            </a:fld>
            <a:endParaRPr lang="de-AT" dirty="0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5ACF2DD2-1F5B-CFFA-EE26-D32032A4E71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71206444"/>
              </p:ext>
            </p:extLst>
          </p:nvPr>
        </p:nvGraphicFramePr>
        <p:xfrm>
          <a:off x="1115540" y="1070999"/>
          <a:ext cx="9960921" cy="4716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393">
                  <a:extLst>
                    <a:ext uri="{9D8B030D-6E8A-4147-A177-3AD203B41FA5}">
                      <a16:colId xmlns:a16="http://schemas.microsoft.com/office/drawing/2014/main" val="974271511"/>
                    </a:ext>
                  </a:extLst>
                </a:gridCol>
                <a:gridCol w="1593487">
                  <a:extLst>
                    <a:ext uri="{9D8B030D-6E8A-4147-A177-3AD203B41FA5}">
                      <a16:colId xmlns:a16="http://schemas.microsoft.com/office/drawing/2014/main" val="497620356"/>
                    </a:ext>
                  </a:extLst>
                </a:gridCol>
                <a:gridCol w="1593487">
                  <a:extLst>
                    <a:ext uri="{9D8B030D-6E8A-4147-A177-3AD203B41FA5}">
                      <a16:colId xmlns:a16="http://schemas.microsoft.com/office/drawing/2014/main" val="4248386321"/>
                    </a:ext>
                  </a:extLst>
                </a:gridCol>
                <a:gridCol w="1593487">
                  <a:extLst>
                    <a:ext uri="{9D8B030D-6E8A-4147-A177-3AD203B41FA5}">
                      <a16:colId xmlns:a16="http://schemas.microsoft.com/office/drawing/2014/main" val="1547700940"/>
                    </a:ext>
                  </a:extLst>
                </a:gridCol>
                <a:gridCol w="1593487">
                  <a:extLst>
                    <a:ext uri="{9D8B030D-6E8A-4147-A177-3AD203B41FA5}">
                      <a16:colId xmlns:a16="http://schemas.microsoft.com/office/drawing/2014/main" val="3833609207"/>
                    </a:ext>
                  </a:extLst>
                </a:gridCol>
                <a:gridCol w="1594580">
                  <a:extLst>
                    <a:ext uri="{9D8B030D-6E8A-4147-A177-3AD203B41FA5}">
                      <a16:colId xmlns:a16="http://schemas.microsoft.com/office/drawing/2014/main" val="4195120641"/>
                    </a:ext>
                  </a:extLst>
                </a:gridCol>
              </a:tblGrid>
              <a:tr h="114504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Stundenkategorien der normalerweise geleisteten Arbeitszeit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Unselbständig Beschäftigte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Normalerweise geleistete Arbeitszeit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Gewünschte Arbeitszeit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143" marR="92143" marT="46072" marB="46072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181966"/>
                  </a:ext>
                </a:extLst>
              </a:tr>
              <a:tr h="75355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Personen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Ø Stunden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Ø Stunden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Differenz zur normalerweise geleisteten Arbeitszeit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143" marR="92143" marT="46072" marB="46072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993402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In Stunden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In %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3710394019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10 oder weniger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166.804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7,5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12,0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+	4,5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+	59,7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2916327844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Über 10 bis 20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332.386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18,0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20,4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+	2,4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+	13,3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4002567734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Über 20 bis 25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185.132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24,1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25,8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+	1,6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+	6,8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2502465231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Über 25 bis 30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287.477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29,4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30,3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+	0,8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+	2,8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2498146620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Über 30 bis 35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140.221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33,7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33,3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0,3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0,9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2236650886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Über 35 bis 40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1.998.919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39,3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38,1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–	1,3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–	3,2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799095300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Über 40 bis 60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668.561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47,4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42,2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–	5,2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–	10,9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2609932923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Über 60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38.357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72,0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54,1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–	17,9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–	24,9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3260776918"/>
                  </a:ext>
                </a:extLst>
              </a:tr>
              <a:tr h="2817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Insgesamt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48335" algn="dec"/>
                        </a:tabLst>
                      </a:pPr>
                      <a:r>
                        <a:rPr lang="de-DE" sz="1400">
                          <a:effectLst/>
                        </a:rPr>
                        <a:t>3.817.858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36,1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34,9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>
                          <a:effectLst/>
                        </a:rPr>
                        <a:t>	–	1,2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69875" algn="ctr"/>
                          <a:tab pos="43180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3,3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708" marR="75708" marT="0" marB="0" anchor="ctr"/>
                </a:tc>
                <a:extLst>
                  <a:ext uri="{0D108BD9-81ED-4DB2-BD59-A6C34878D82A}">
                    <a16:rowId xmlns:a16="http://schemas.microsoft.com/office/drawing/2014/main" val="437165390"/>
                  </a:ext>
                </a:extLst>
              </a:tr>
            </a:tbl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FD63E956-AAF6-723C-6B50-9FF00647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Ergebnisse auf der individuellen Ebene (1)</a:t>
            </a:r>
          </a:p>
        </p:txBody>
      </p:sp>
    </p:spTree>
    <p:extLst>
      <p:ext uri="{BB962C8B-B14F-4D97-AF65-F5344CB8AC3E}">
        <p14:creationId xmlns:p14="http://schemas.microsoft.com/office/powerpoint/2010/main" val="12231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647017F-D240-1A60-589E-322132AEFFD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4</a:t>
            </a:fld>
            <a:endParaRPr lang="de-AT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2DA0DC9F-9EFD-E808-228A-8CECB1C339A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08411965"/>
              </p:ext>
            </p:extLst>
          </p:nvPr>
        </p:nvGraphicFramePr>
        <p:xfrm>
          <a:off x="1080000" y="1080000"/>
          <a:ext cx="9336480" cy="5039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9699">
                  <a:extLst>
                    <a:ext uri="{9D8B030D-6E8A-4147-A177-3AD203B41FA5}">
                      <a16:colId xmlns:a16="http://schemas.microsoft.com/office/drawing/2014/main" val="374295713"/>
                    </a:ext>
                  </a:extLst>
                </a:gridCol>
                <a:gridCol w="1386261">
                  <a:extLst>
                    <a:ext uri="{9D8B030D-6E8A-4147-A177-3AD203B41FA5}">
                      <a16:colId xmlns:a16="http://schemas.microsoft.com/office/drawing/2014/main" val="28424886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39166362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215296410"/>
                    </a:ext>
                  </a:extLst>
                </a:gridCol>
                <a:gridCol w="1014647">
                  <a:extLst>
                    <a:ext uri="{9D8B030D-6E8A-4147-A177-3AD203B41FA5}">
                      <a16:colId xmlns:a16="http://schemas.microsoft.com/office/drawing/2014/main" val="1706874072"/>
                    </a:ext>
                  </a:extLst>
                </a:gridCol>
                <a:gridCol w="1289609">
                  <a:extLst>
                    <a:ext uri="{9D8B030D-6E8A-4147-A177-3AD203B41FA5}">
                      <a16:colId xmlns:a16="http://schemas.microsoft.com/office/drawing/2014/main" val="2440093374"/>
                    </a:ext>
                  </a:extLst>
                </a:gridCol>
              </a:tblGrid>
              <a:tr h="124058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spc="-20">
                          <a:effectLst/>
                        </a:rPr>
                        <a:t>Unselbständig</a:t>
                      </a:r>
                      <a:r>
                        <a:rPr lang="de-DE" sz="1400">
                          <a:effectLst/>
                        </a:rPr>
                        <a:t> Beschäftigte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spc="-40">
                          <a:effectLst/>
                        </a:rPr>
                        <a:t>Normalerweise</a:t>
                      </a:r>
                      <a:r>
                        <a:rPr lang="de-DE" sz="1400">
                          <a:effectLst/>
                        </a:rPr>
                        <a:t> geleistete Arbeitszeit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Gewünschte Arbeitszeit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98" marR="92098" marT="46049" marB="46049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41369"/>
                  </a:ext>
                </a:extLst>
              </a:tr>
              <a:tr h="98865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Personen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Ø Stunden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Ø Stunden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Differenz zur normalerweise geleisteten Arbeitszeit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98" marR="92098" marT="46049" marB="46049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051681"/>
                  </a:ext>
                </a:extLst>
              </a:tr>
              <a:tr h="48329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In Stunden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In %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713445387"/>
                  </a:ext>
                </a:extLst>
              </a:tr>
              <a:tr h="4825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Höchste abgeschlossene Ausbildung¹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120926426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1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21.769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34,7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35,1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+	0,3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+	1,0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4188444698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2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461.428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34,5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34,4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0,1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0,3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1993565910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3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1.917.705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35,9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34,9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1,0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2,7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1638676278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4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109.247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34,1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32,5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1,6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4,7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746795491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5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625.230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36,7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35,2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1,6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4,3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2573290751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6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168.834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33,9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33,0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0,9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2,7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187442286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7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468.583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38,6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36,0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2,6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6,8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4211819473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ISCED 8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45.061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41,7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38,0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3,7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8,8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728928828"/>
                  </a:ext>
                </a:extLst>
              </a:tr>
            </a:tbl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9A63B3D0-CECD-E18C-E1B1-9DE2CC5B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Ergebnisse auf der individuellen Ebene (2)</a:t>
            </a:r>
          </a:p>
        </p:txBody>
      </p:sp>
    </p:spTree>
    <p:extLst>
      <p:ext uri="{BB962C8B-B14F-4D97-AF65-F5344CB8AC3E}">
        <p14:creationId xmlns:p14="http://schemas.microsoft.com/office/powerpoint/2010/main" val="11440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647017F-D240-1A60-589E-322132AEFFD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5</a:t>
            </a:fld>
            <a:endParaRPr lang="de-AT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2DA0DC9F-9EFD-E808-228A-8CECB1C339A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97879520"/>
              </p:ext>
            </p:extLst>
          </p:nvPr>
        </p:nvGraphicFramePr>
        <p:xfrm>
          <a:off x="1080000" y="1080000"/>
          <a:ext cx="9338260" cy="5039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3964">
                  <a:extLst>
                    <a:ext uri="{9D8B030D-6E8A-4147-A177-3AD203B41FA5}">
                      <a16:colId xmlns:a16="http://schemas.microsoft.com/office/drawing/2014/main" val="374295713"/>
                    </a:ext>
                  </a:extLst>
                </a:gridCol>
                <a:gridCol w="1490050">
                  <a:extLst>
                    <a:ext uri="{9D8B030D-6E8A-4147-A177-3AD203B41FA5}">
                      <a16:colId xmlns:a16="http://schemas.microsoft.com/office/drawing/2014/main" val="284248866"/>
                    </a:ext>
                  </a:extLst>
                </a:gridCol>
                <a:gridCol w="1348389">
                  <a:extLst>
                    <a:ext uri="{9D8B030D-6E8A-4147-A177-3AD203B41FA5}">
                      <a16:colId xmlns:a16="http://schemas.microsoft.com/office/drawing/2014/main" val="3391663620"/>
                    </a:ext>
                  </a:extLst>
                </a:gridCol>
                <a:gridCol w="1168894">
                  <a:extLst>
                    <a:ext uri="{9D8B030D-6E8A-4147-A177-3AD203B41FA5}">
                      <a16:colId xmlns:a16="http://schemas.microsoft.com/office/drawing/2014/main" val="4215296410"/>
                    </a:ext>
                  </a:extLst>
                </a:gridCol>
                <a:gridCol w="820104">
                  <a:extLst>
                    <a:ext uri="{9D8B030D-6E8A-4147-A177-3AD203B41FA5}">
                      <a16:colId xmlns:a16="http://schemas.microsoft.com/office/drawing/2014/main" val="1706874072"/>
                    </a:ext>
                  </a:extLst>
                </a:gridCol>
                <a:gridCol w="1206859">
                  <a:extLst>
                    <a:ext uri="{9D8B030D-6E8A-4147-A177-3AD203B41FA5}">
                      <a16:colId xmlns:a16="http://schemas.microsoft.com/office/drawing/2014/main" val="2440093374"/>
                    </a:ext>
                  </a:extLst>
                </a:gridCol>
              </a:tblGrid>
              <a:tr h="129393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spc="-20" dirty="0">
                          <a:effectLst/>
                        </a:rPr>
                        <a:t>Unselbständig</a:t>
                      </a:r>
                      <a:r>
                        <a:rPr lang="de-DE" sz="1400" dirty="0">
                          <a:effectLst/>
                        </a:rPr>
                        <a:t> Beschäftigte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spc="-40" dirty="0">
                          <a:effectLst/>
                        </a:rPr>
                        <a:t>Normalerweise</a:t>
                      </a:r>
                      <a:r>
                        <a:rPr lang="de-DE" sz="1400" dirty="0">
                          <a:effectLst/>
                        </a:rPr>
                        <a:t> geleistete Arbeitszeit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Gewünschte Arbeitszeit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27" marR="91927" marT="45964" marB="45964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41369"/>
                  </a:ext>
                </a:extLst>
              </a:tr>
              <a:tr h="103117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Personen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Ø Stunden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Ø Stunden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Differenz zur normalerweise geleisteten Arbeitszeit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27" marR="91927" marT="45964" marB="45964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051681"/>
                  </a:ext>
                </a:extLst>
              </a:tr>
              <a:tr h="50407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In Stunden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In %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713445387"/>
                  </a:ext>
                </a:extLst>
              </a:tr>
              <a:tr h="2635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Altersgruppen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318299580"/>
                  </a:ext>
                </a:extLst>
              </a:tr>
              <a:tr h="2405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15 bis 34 Jahre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1.385.158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35,8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35,0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0,8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2,3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4013954379"/>
                  </a:ext>
                </a:extLst>
              </a:tr>
              <a:tr h="2405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35 bis 44 Jahre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885.848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36,0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34,8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1,2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3,3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2729437635"/>
                  </a:ext>
                </a:extLst>
              </a:tr>
              <a:tr h="2405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45 bis 54 Jahre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985.047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37,2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35,8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1,4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3,6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105221174"/>
                  </a:ext>
                </a:extLst>
              </a:tr>
              <a:tr h="2405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55 bis 64 Jahre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534.337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36,2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34,2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2,0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5,5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383751742"/>
                  </a:ext>
                </a:extLst>
              </a:tr>
              <a:tr h="2405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65 Jahre und älter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27.469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16,2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15,7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0,5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3,1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975157798"/>
                  </a:ext>
                </a:extLst>
              </a:tr>
              <a:tr h="2635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Geschlecht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de-AT" sz="14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1880951971"/>
                  </a:ext>
                </a:extLst>
              </a:tr>
              <a:tr h="2405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Männer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>
                          <a:effectLst/>
                        </a:rPr>
                        <a:t>1.973.836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40,1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>
                          <a:effectLst/>
                        </a:rPr>
                        <a:t>38,4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>
                          <a:effectLst/>
                        </a:rPr>
                        <a:t>	–	1,6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4,1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1396738483"/>
                  </a:ext>
                </a:extLst>
              </a:tr>
              <a:tr h="24053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b="0" dirty="0">
                          <a:effectLst/>
                        </a:rPr>
                        <a:t>Frauen</a:t>
                      </a:r>
                      <a:endParaRPr lang="de-AT" sz="14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40385" algn="dec"/>
                        </a:tabLst>
                      </a:pPr>
                      <a:r>
                        <a:rPr lang="de-DE" sz="1400" dirty="0">
                          <a:effectLst/>
                        </a:rPr>
                        <a:t>1.844.022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31,9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DE" sz="1400" dirty="0">
                          <a:effectLst/>
                        </a:rPr>
                        <a:t>31,1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0,8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ctr"/>
                          <a:tab pos="323850" algn="dec"/>
                        </a:tabLst>
                      </a:pPr>
                      <a:r>
                        <a:rPr lang="de-DE" sz="1400" dirty="0">
                          <a:effectLst/>
                        </a:rPr>
                        <a:t>	–	2,4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687" marR="44687" marT="0" marB="0" anchor="ctr"/>
                </a:tc>
                <a:extLst>
                  <a:ext uri="{0D108BD9-81ED-4DB2-BD59-A6C34878D82A}">
                    <a16:rowId xmlns:a16="http://schemas.microsoft.com/office/drawing/2014/main" val="3654838951"/>
                  </a:ext>
                </a:extLst>
              </a:tr>
            </a:tbl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9A63B3D0-CECD-E18C-E1B1-9DE2CC5B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Ergebnisse auf der individuellen Ebene (3)</a:t>
            </a:r>
          </a:p>
        </p:txBody>
      </p:sp>
    </p:spTree>
    <p:extLst>
      <p:ext uri="{BB962C8B-B14F-4D97-AF65-F5344CB8AC3E}">
        <p14:creationId xmlns:p14="http://schemas.microsoft.com/office/powerpoint/2010/main" val="70741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57D6CAC-985F-B902-2FE2-90329BD6FE1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2B069B2-346F-0890-5B83-56D7A4CC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Ergebnisse auf sektoraler Ebene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F550C294-E0C7-0437-3B1D-4CB3319BC297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988" y="1800000"/>
            <a:ext cx="10067925" cy="37418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69BFB31-8750-D4FB-22A9-DE646E9D98FA}"/>
              </a:ext>
            </a:extLst>
          </p:cNvPr>
          <p:cNvSpPr txBox="1"/>
          <p:nvPr/>
        </p:nvSpPr>
        <p:spPr>
          <a:xfrm>
            <a:off x="3413650" y="1492223"/>
            <a:ext cx="54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chemeClr val="tx1"/>
                </a:solidFill>
              </a:rPr>
              <a:t>Veränderung der durchschnittlichen Arbeitszeit (ÖNACE 1-Steller)</a:t>
            </a:r>
          </a:p>
        </p:txBody>
      </p:sp>
    </p:spTree>
    <p:extLst>
      <p:ext uri="{BB962C8B-B14F-4D97-AF65-F5344CB8AC3E}">
        <p14:creationId xmlns:p14="http://schemas.microsoft.com/office/powerpoint/2010/main" val="3217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CAAD039-2B4F-B5C3-9FF9-60AAA3EB8C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E91C74-0FC4-7EC2-5572-1E945A0D19A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AT" dirty="0"/>
              <a:t>Implementierung der durchschnittlichen Arbeitszeitveränderung auf sektoraler Ebene (ÖNACE 2-Steller)</a:t>
            </a:r>
          </a:p>
          <a:p>
            <a:r>
              <a:rPr lang="de-AT" dirty="0"/>
              <a:t>Unmittelbar Anstieg der Beschäftigung, Rückgang der Arbeitslosenquote</a:t>
            </a:r>
          </a:p>
          <a:p>
            <a:r>
              <a:rPr lang="de-AT" dirty="0"/>
              <a:t>Arbeitsproduktivität steigt</a:t>
            </a:r>
          </a:p>
          <a:p>
            <a:r>
              <a:rPr lang="de-AT" dirty="0"/>
              <a:t>Stundenlöhne nehmen zu</a:t>
            </a:r>
          </a:p>
          <a:p>
            <a:r>
              <a:rPr lang="de-AT" dirty="0"/>
              <a:t>Preise steigen</a:t>
            </a:r>
          </a:p>
          <a:p>
            <a:r>
              <a:rPr lang="de-AT" dirty="0"/>
              <a:t>Realeinkommen bestimmen Konsum</a:t>
            </a:r>
          </a:p>
          <a:p>
            <a:r>
              <a:rPr lang="de-AT" dirty="0"/>
              <a:t>Wettbewerbsfähigkeit verändern Exporte und Importe</a:t>
            </a:r>
          </a:p>
          <a:p>
            <a:r>
              <a:rPr lang="de-AT" dirty="0"/>
              <a:t>Substitution von Arbeit durch Kapital</a:t>
            </a:r>
          </a:p>
          <a:p>
            <a:r>
              <a:rPr lang="de-AT" dirty="0"/>
              <a:t>BIP-Effekt prinzipiell ambivalent; kann positiv/negativ sein</a:t>
            </a:r>
          </a:p>
          <a:p>
            <a:r>
              <a:rPr lang="de-AT" dirty="0"/>
              <a:t>Öffentliche Einnahmen steigen mit BIP und Preisen</a:t>
            </a:r>
          </a:p>
          <a:p>
            <a:endParaRPr lang="de-AT" dirty="0"/>
          </a:p>
          <a:p>
            <a:pPr lvl="1"/>
            <a:endParaRPr lang="de-AT" dirty="0"/>
          </a:p>
          <a:p>
            <a:endParaRPr lang="de-AT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73A5A23-E62D-EB8B-99BA-7D509E8C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Gesamtwirtschaftliche Wirkungskanäle</a:t>
            </a:r>
          </a:p>
        </p:txBody>
      </p:sp>
    </p:spTree>
    <p:extLst>
      <p:ext uri="{BB962C8B-B14F-4D97-AF65-F5344CB8AC3E}">
        <p14:creationId xmlns:p14="http://schemas.microsoft.com/office/powerpoint/2010/main" val="2738410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00AFE5D-CCC3-587A-5FBC-B216A039C7B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8</a:t>
            </a:fld>
            <a:endParaRPr lang="de-AT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3F3DA113-4202-FD83-BEC8-7BDAFB2CBDD9}"/>
              </a:ext>
            </a:extLst>
          </p:cNvPr>
          <p:cNvGraphicFramePr>
            <a:graphicFrameLocks noGrp="1" noChangeAspect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26978580"/>
              </p:ext>
            </p:extLst>
          </p:nvPr>
        </p:nvGraphicFramePr>
        <p:xfrm>
          <a:off x="1079999" y="1440000"/>
          <a:ext cx="10056316" cy="3700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4128">
                  <a:extLst>
                    <a:ext uri="{9D8B030D-6E8A-4147-A177-3AD203B41FA5}">
                      <a16:colId xmlns:a16="http://schemas.microsoft.com/office/drawing/2014/main" val="1805399032"/>
                    </a:ext>
                  </a:extLst>
                </a:gridCol>
                <a:gridCol w="830568">
                  <a:extLst>
                    <a:ext uri="{9D8B030D-6E8A-4147-A177-3AD203B41FA5}">
                      <a16:colId xmlns:a16="http://schemas.microsoft.com/office/drawing/2014/main" val="1532824694"/>
                    </a:ext>
                  </a:extLst>
                </a:gridCol>
                <a:gridCol w="831660">
                  <a:extLst>
                    <a:ext uri="{9D8B030D-6E8A-4147-A177-3AD203B41FA5}">
                      <a16:colId xmlns:a16="http://schemas.microsoft.com/office/drawing/2014/main" val="2131820606"/>
                    </a:ext>
                  </a:extLst>
                </a:gridCol>
                <a:gridCol w="831660">
                  <a:extLst>
                    <a:ext uri="{9D8B030D-6E8A-4147-A177-3AD203B41FA5}">
                      <a16:colId xmlns:a16="http://schemas.microsoft.com/office/drawing/2014/main" val="2571543244"/>
                    </a:ext>
                  </a:extLst>
                </a:gridCol>
                <a:gridCol w="831660">
                  <a:extLst>
                    <a:ext uri="{9D8B030D-6E8A-4147-A177-3AD203B41FA5}">
                      <a16:colId xmlns:a16="http://schemas.microsoft.com/office/drawing/2014/main" val="3941329667"/>
                    </a:ext>
                  </a:extLst>
                </a:gridCol>
                <a:gridCol w="831660">
                  <a:extLst>
                    <a:ext uri="{9D8B030D-6E8A-4147-A177-3AD203B41FA5}">
                      <a16:colId xmlns:a16="http://schemas.microsoft.com/office/drawing/2014/main" val="651609410"/>
                    </a:ext>
                  </a:extLst>
                </a:gridCol>
                <a:gridCol w="831660">
                  <a:extLst>
                    <a:ext uri="{9D8B030D-6E8A-4147-A177-3AD203B41FA5}">
                      <a16:colId xmlns:a16="http://schemas.microsoft.com/office/drawing/2014/main" val="2385293284"/>
                    </a:ext>
                  </a:extLst>
                </a:gridCol>
                <a:gridCol w="831660">
                  <a:extLst>
                    <a:ext uri="{9D8B030D-6E8A-4147-A177-3AD203B41FA5}">
                      <a16:colId xmlns:a16="http://schemas.microsoft.com/office/drawing/2014/main" val="2713708949"/>
                    </a:ext>
                  </a:extLst>
                </a:gridCol>
                <a:gridCol w="831660">
                  <a:extLst>
                    <a:ext uri="{9D8B030D-6E8A-4147-A177-3AD203B41FA5}">
                      <a16:colId xmlns:a16="http://schemas.microsoft.com/office/drawing/2014/main" val="1900227860"/>
                    </a:ext>
                  </a:extLst>
                </a:gridCol>
              </a:tblGrid>
              <a:tr h="303788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Arbeitsangebot konstant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Arbeitsangebot endogen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520141"/>
                  </a:ext>
                </a:extLst>
              </a:tr>
              <a:tr h="65540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ohne Lohnaus­gleich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mit Lohnaus­gleich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ohne Lohnaus­gleich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mit Lohnaus­gleich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05677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Jahre nach Arbeitszeitveränderung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10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74786793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 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Abweichung vom Basisszenario in % (wenn nicht anders angegeben)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11471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BIP, real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0,9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89479975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Beschäftigung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+	0,8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2,0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+	1,4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63945507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Arbeitslosenquote (in Prozentpunkten)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1,5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1,4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1,1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0,5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–	1,1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0,5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37112823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(Stunden-)Arbeitsproduktivität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+	1,0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1,1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0,8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67463826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Arbeitszeit pro Kopf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3,5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3,5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3,5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3,5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–	3,4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87410344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>
                          <a:effectLst/>
                        </a:rPr>
                        <a:t>Stundenlöhne, real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1,6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3,2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2,7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3,3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+	1,6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2,5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2,3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2,5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72758513"/>
                  </a:ext>
                </a:extLst>
              </a:tr>
              <a:tr h="30460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AT" sz="1400" dirty="0">
                          <a:effectLst/>
                        </a:rPr>
                        <a:t>Verbraucherpreisindex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0,6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0,9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>
                          <a:effectLst/>
                        </a:rPr>
                        <a:t>	+	0,4</a:t>
                      </a:r>
                      <a:endParaRPr lang="de-AT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+	0,7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+	0,5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07950" algn="ctr"/>
                          <a:tab pos="234315" algn="dec"/>
                        </a:tabLst>
                      </a:pPr>
                      <a:r>
                        <a:rPr lang="de-AT" sz="1400" dirty="0">
                          <a:effectLst/>
                        </a:rPr>
                        <a:t>	+	0,6</a:t>
                      </a:r>
                      <a:endParaRPr lang="de-AT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65516752"/>
                  </a:ext>
                </a:extLst>
              </a:tr>
            </a:tbl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14AE15BB-AE36-6304-B661-06026469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Gesamtwirtschaftliche Effekte (1)</a:t>
            </a:r>
          </a:p>
        </p:txBody>
      </p:sp>
    </p:spTree>
    <p:extLst>
      <p:ext uri="{BB962C8B-B14F-4D97-AF65-F5344CB8AC3E}">
        <p14:creationId xmlns:p14="http://schemas.microsoft.com/office/powerpoint/2010/main" val="2224199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D1444F1-A62E-C0C3-A8A7-12D0C4B6F09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F91E4A-88BB-4FCF-AFA9-B14D075BD722}" type="slidenum">
              <a:rPr lang="de-AT" smtClean="0"/>
              <a:pPr/>
              <a:t>9</a:t>
            </a:fld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4588E7-2DAC-E2AF-8C84-6475A9DA533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AT" dirty="0"/>
              <a:t>Positive </a:t>
            </a:r>
            <a:r>
              <a:rPr lang="de-AT" b="1" dirty="0"/>
              <a:t>Beschäftigungseffekte</a:t>
            </a:r>
            <a:r>
              <a:rPr lang="de-AT" dirty="0"/>
              <a:t> in allen Szenarien…</a:t>
            </a:r>
          </a:p>
          <a:p>
            <a:r>
              <a:rPr lang="de-AT" dirty="0"/>
              <a:t>…sinken aufgrund Substitution über die Zeit auf 1 bis 1½ Prozent</a:t>
            </a:r>
          </a:p>
          <a:p>
            <a:r>
              <a:rPr lang="de-AT" dirty="0"/>
              <a:t>Sinkende </a:t>
            </a:r>
            <a:r>
              <a:rPr lang="de-AT" b="1" dirty="0"/>
              <a:t>Arbeitslosenquote</a:t>
            </a:r>
          </a:p>
          <a:p>
            <a:r>
              <a:rPr lang="de-AT" dirty="0"/>
              <a:t>Höhere </a:t>
            </a:r>
            <a:r>
              <a:rPr lang="de-AT" b="1" dirty="0"/>
              <a:t>Stundenproduktivität</a:t>
            </a:r>
            <a:r>
              <a:rPr lang="de-AT" dirty="0"/>
              <a:t> und höhere </a:t>
            </a:r>
            <a:r>
              <a:rPr lang="de-AT" b="1" dirty="0"/>
              <a:t>Stundenlöhne</a:t>
            </a:r>
          </a:p>
          <a:p>
            <a:r>
              <a:rPr lang="de-AT" b="1" dirty="0"/>
              <a:t>BIP-Effekt</a:t>
            </a:r>
            <a:r>
              <a:rPr lang="de-AT" dirty="0"/>
              <a:t> leicht negativ; weniger als 1 Prozent</a:t>
            </a:r>
          </a:p>
          <a:p>
            <a:r>
              <a:rPr lang="de-AT" dirty="0"/>
              <a:t>Kaum Unterschiede in der mittleren Frist zwischen </a:t>
            </a:r>
            <a:r>
              <a:rPr lang="de-AT" b="1" dirty="0"/>
              <a:t>Lohnausgleichsszenarien</a:t>
            </a:r>
          </a:p>
          <a:p>
            <a:r>
              <a:rPr lang="de-AT" dirty="0"/>
              <a:t>mit </a:t>
            </a:r>
            <a:r>
              <a:rPr lang="de-AT" b="1" dirty="0"/>
              <a:t>endogenem Arbeitskräfteangebot </a:t>
            </a:r>
            <a:r>
              <a:rPr lang="de-AT" dirty="0"/>
              <a:t>höherer Beschäftigungsanstieg, schwächerer Lohnanstieg und geringerer BIP-Rückgang</a:t>
            </a:r>
          </a:p>
          <a:p>
            <a:r>
              <a:rPr lang="de-AT" dirty="0"/>
              <a:t>Ähnliche Effekte in allen </a:t>
            </a:r>
            <a:r>
              <a:rPr lang="de-AT" b="1" dirty="0"/>
              <a:t>Branchen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D7D8473-3196-F25E-ACC9-8D20C6F37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Gesamtwirtschaftliche Effekte (2)</a:t>
            </a:r>
          </a:p>
        </p:txBody>
      </p:sp>
    </p:spTree>
    <p:extLst>
      <p:ext uri="{BB962C8B-B14F-4D97-AF65-F5344CB8AC3E}">
        <p14:creationId xmlns:p14="http://schemas.microsoft.com/office/powerpoint/2010/main" val="775265219"/>
      </p:ext>
    </p:extLst>
  </p:cSld>
  <p:clrMapOvr>
    <a:masterClrMapping/>
  </p:clrMapOvr>
</p:sld>
</file>

<file path=ppt/theme/theme1.xml><?xml version="1.0" encoding="utf-8"?>
<a:theme xmlns:a="http://schemas.openxmlformats.org/drawingml/2006/main" name="WIFO-Layout weiß">
  <a:themeElements>
    <a:clrScheme name="WIFO-Farben_neu">
      <a:dk1>
        <a:sysClr val="windowText" lastClr="000000"/>
      </a:dk1>
      <a:lt1>
        <a:srgbClr val="FFFFFF"/>
      </a:lt1>
      <a:dk2>
        <a:srgbClr val="2C5A5D"/>
      </a:dk2>
      <a:lt2>
        <a:srgbClr val="F3F7F7"/>
      </a:lt2>
      <a:accent1>
        <a:srgbClr val="559BD5"/>
      </a:accent1>
      <a:accent2>
        <a:srgbClr val="72BB6F"/>
      </a:accent2>
      <a:accent3>
        <a:srgbClr val="559E8F"/>
      </a:accent3>
      <a:accent4>
        <a:srgbClr val="12B0E7"/>
      </a:accent4>
      <a:accent5>
        <a:srgbClr val="96B428"/>
      </a:accent5>
      <a:accent6>
        <a:srgbClr val="C3423F"/>
      </a:accent6>
      <a:hlink>
        <a:srgbClr val="2C5A5D"/>
      </a:hlink>
      <a:folHlink>
        <a:srgbClr val="67B2B7"/>
      </a:folHlink>
    </a:clrScheme>
    <a:fontScheme name="WIFO_CG_Foli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FO_CG_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FO_CG_Fol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000099"/>
        </a:accent1>
        <a:accent2>
          <a:srgbClr val="790015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6D0012"/>
        </a:accent6>
        <a:hlink>
          <a:srgbClr val="CADEF0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äsentation1" id="{867051A7-9ABF-4EDC-9161-C57834F29791}" vid="{B69BE9B8-C3AF-44E9-B37E-6A9867FD85A4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WIFO-Layout_weiss_16-9</Template>
  <TotalTime>0</TotalTime>
  <Words>1005</Words>
  <Application>Microsoft Office PowerPoint</Application>
  <PresentationFormat>Breitbild</PresentationFormat>
  <Paragraphs>334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Symbol</vt:lpstr>
      <vt:lpstr>Wingdings</vt:lpstr>
      <vt:lpstr>WIFO-Layout weiß</vt:lpstr>
      <vt:lpstr>PowerPoint-Präsentation</vt:lpstr>
      <vt:lpstr>Methodische Vorgehensweise</vt:lpstr>
      <vt:lpstr>Ergebnisse auf der individuellen Ebene (1)</vt:lpstr>
      <vt:lpstr>Ergebnisse auf der individuellen Ebene (2)</vt:lpstr>
      <vt:lpstr>Ergebnisse auf der individuellen Ebene (3)</vt:lpstr>
      <vt:lpstr>Ergebnisse auf sektoraler Ebene</vt:lpstr>
      <vt:lpstr>Gesamtwirtschaftliche Wirkungskanäle</vt:lpstr>
      <vt:lpstr>Gesamtwirtschaftliche Effekte (1)</vt:lpstr>
      <vt:lpstr>Gesamtwirtschaftliche Effekte (2)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Ederer</dc:creator>
  <cp:lastModifiedBy>Stefan Ederer</cp:lastModifiedBy>
  <cp:revision>7</cp:revision>
  <cp:lastPrinted>2019-05-16T06:43:52Z</cp:lastPrinted>
  <dcterms:created xsi:type="dcterms:W3CDTF">2023-06-12T07:47:28Z</dcterms:created>
  <dcterms:modified xsi:type="dcterms:W3CDTF">2023-06-14T07:04:18Z</dcterms:modified>
</cp:coreProperties>
</file>